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12"/>
  </p:handoutMasterIdLst>
  <p:sldIdLst>
    <p:sldId id="304" r:id="rId2"/>
    <p:sldId id="373" r:id="rId3"/>
    <p:sldId id="401" r:id="rId4"/>
    <p:sldId id="402" r:id="rId5"/>
    <p:sldId id="407" r:id="rId6"/>
    <p:sldId id="408" r:id="rId7"/>
    <p:sldId id="403" r:id="rId8"/>
    <p:sldId id="406" r:id="rId9"/>
    <p:sldId id="404" r:id="rId10"/>
    <p:sldId id="405" r:id="rId11"/>
  </p:sldIdLst>
  <p:sldSz cx="9432925" cy="7921625"/>
  <p:notesSz cx="6858000" cy="9144000"/>
  <p:defaultTextStyle>
    <a:defPPr>
      <a:defRPr lang="en-US"/>
    </a:defPPr>
    <a:lvl1pPr algn="ctr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25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835" autoAdjust="0"/>
    <p:restoredTop sz="90929"/>
  </p:normalViewPr>
  <p:slideViewPr>
    <p:cSldViewPr>
      <p:cViewPr>
        <p:scale>
          <a:sx n="98" d="100"/>
          <a:sy n="98" d="100"/>
        </p:scale>
        <p:origin x="-1086" y="-120"/>
      </p:cViewPr>
      <p:guideLst>
        <p:guide orient="horz" pos="2495"/>
        <p:guide pos="2971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81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3AB06CC-8DA1-4478-9EB1-7EF9032BC3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2133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0" y="0"/>
            <a:ext cx="6564313" cy="7921625"/>
            <a:chOff x="0" y="0"/>
            <a:chExt cx="4008" cy="4320"/>
          </a:xfrm>
        </p:grpSpPr>
        <p:pic>
          <p:nvPicPr>
            <p:cNvPr id="5" name="Picture 8" descr="C:\My Documents\bits\Expbanna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invGray">
            <a:xfrm>
              <a:off x="0" y="0"/>
              <a:ext cx="432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9" descr="D:\FRONTPAGE THEMES\EXPEDITN\EXPHORSA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08" y="3600"/>
              <a:ext cx="1800" cy="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7" name="Picture 10" descr="P:\!Themes\Expedition\EXPHORSA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3113" y="4224338"/>
            <a:ext cx="5895975" cy="11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07977" y="1144234"/>
            <a:ext cx="6603048" cy="2904597"/>
          </a:xfrm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chemeClr val="folHlink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07977" y="4488923"/>
            <a:ext cx="6603048" cy="2024416"/>
          </a:xfrm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folHlink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42975" y="7392988"/>
            <a:ext cx="1965325" cy="528637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616325" y="7392988"/>
            <a:ext cx="2986088" cy="528637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A442178B-4FA3-4C95-BAD0-FDF9FB53E0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729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CF4BC5-8B92-4B3F-A1DE-0DC3F7684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215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13998" y="440093"/>
            <a:ext cx="2004497" cy="635197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95597" y="440093"/>
            <a:ext cx="5861187" cy="635197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D0ADEA-8D61-47A3-88E3-09859BCA54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981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FE3842-85AD-4D19-80F9-F3941CE53F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058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136" y="5090381"/>
            <a:ext cx="8017986" cy="157332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5136" y="3357524"/>
            <a:ext cx="8017986" cy="1732854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59A84A-CC18-47CD-BB40-37E7169403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536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5598" y="2040920"/>
            <a:ext cx="3928747" cy="47511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562" y="2040920"/>
            <a:ext cx="3928748" cy="47511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0EEA85-05CF-4C9D-96D0-98B8E5A25C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59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647" y="317232"/>
            <a:ext cx="8489633" cy="132027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647" y="1773198"/>
            <a:ext cx="4167847" cy="73898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647" y="2512183"/>
            <a:ext cx="4167847" cy="456410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1798" y="1773198"/>
            <a:ext cx="4169484" cy="73898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91798" y="2512183"/>
            <a:ext cx="4169484" cy="456410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29F8E5-78C8-424C-A3E2-669527998E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597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8F67C5-09A8-4D5F-9BE1-8A9C6CF142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975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B51CB9-4A93-4AF9-A31B-E3C8E42F88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512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650" y="315402"/>
            <a:ext cx="3103367" cy="134227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88014" y="315401"/>
            <a:ext cx="5273267" cy="67608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650" y="1657675"/>
            <a:ext cx="3103367" cy="54186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91348B-6DA6-4473-8DB9-25D4D77F09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463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8920" y="5545140"/>
            <a:ext cx="5659755" cy="654634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48920" y="707812"/>
            <a:ext cx="5659755" cy="47529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48920" y="6199773"/>
            <a:ext cx="5659755" cy="92969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23CC34-D346-40D7-92E4-7567C25C7F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304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My Documents\bits\Expbanna.pn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invGray">
          <a:xfrm>
            <a:off x="0" y="0"/>
            <a:ext cx="708025" cy="792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439738"/>
            <a:ext cx="8018462" cy="132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65188" y="7392988"/>
            <a:ext cx="1965325" cy="528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36950" y="7392988"/>
            <a:ext cx="2987675" cy="528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2650" y="7392988"/>
            <a:ext cx="1963738" cy="528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ECC64933-CD5D-4799-9F82-FA02642EB2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7" descr="P:\!Themes\Expedition\EXPHORSA.GIF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0138" y="1819275"/>
            <a:ext cx="8018462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95375" y="2041525"/>
            <a:ext cx="8015288" cy="474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Blip>
          <a:blip r:embed="rId16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Blip>
          <a:blip r:embed="rId17"/>
        </a:buBlip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s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s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s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s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s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s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4800" b="1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>NOTEPHONES   SYSTEM</a:t>
            </a:r>
            <a:r>
              <a:rPr lang="en-US" sz="3200" b="1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> 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5813" y="1936750"/>
            <a:ext cx="8489950" cy="563245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sz="2400" dirty="0" smtClean="0"/>
              <a:t>                                                                                                  </a:t>
            </a:r>
          </a:p>
          <a:p>
            <a:pPr marL="0" indent="0" eaLnBrk="1" hangingPunct="1">
              <a:buFontTx/>
              <a:buNone/>
            </a:pPr>
            <a:endParaRPr lang="en-US" sz="2400" dirty="0" smtClean="0"/>
          </a:p>
          <a:p>
            <a:pPr marL="0" indent="0" eaLnBrk="1" hangingPunct="1">
              <a:buFontTx/>
              <a:buNone/>
            </a:pPr>
            <a:endParaRPr lang="en-US" sz="2400" dirty="0" smtClean="0"/>
          </a:p>
          <a:p>
            <a:pPr indent="0">
              <a:buNone/>
            </a:pPr>
            <a:endParaRPr lang="en-US" sz="2400" b="1" dirty="0" smtClean="0">
              <a:solidFill>
                <a:srgbClr val="B94780"/>
              </a:solidFill>
            </a:endParaRPr>
          </a:p>
          <a:p>
            <a:pPr indent="0">
              <a:buNone/>
            </a:pPr>
            <a:endParaRPr lang="en-US" sz="2400" b="1" dirty="0">
              <a:solidFill>
                <a:srgbClr val="B94780"/>
              </a:solidFill>
            </a:endParaRPr>
          </a:p>
          <a:p>
            <a:pPr indent="0">
              <a:buNone/>
            </a:pPr>
            <a:r>
              <a:rPr lang="en-US" sz="2800" kern="1200" dirty="0">
                <a:solidFill>
                  <a:srgbClr val="B94780"/>
                </a:solidFill>
                <a:latin typeface="Times New Roman" pitchFamily="18" charset="0"/>
              </a:rPr>
              <a:t>Allen  Mwangonde</a:t>
            </a:r>
          </a:p>
          <a:p>
            <a:pPr indent="0" algn="just">
              <a:buNone/>
            </a:pPr>
            <a:r>
              <a:rPr lang="en-US" sz="2000" dirty="0">
                <a:solidFill>
                  <a:srgbClr val="B94780"/>
                </a:solidFill>
              </a:rPr>
              <a:t>alwahco@yahoo.co.uk</a:t>
            </a:r>
          </a:p>
          <a:p>
            <a:pPr marL="0" indent="0" eaLnBrk="1" hangingPunct="1">
              <a:buFontTx/>
              <a:buNone/>
            </a:pPr>
            <a:endParaRPr lang="en-US" sz="2400" dirty="0" smtClean="0"/>
          </a:p>
          <a:p>
            <a:pPr marL="0" indent="0" eaLnBrk="1" hangingPunct="1">
              <a:buFontTx/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>
                <a:solidFill>
                  <a:srgbClr val="B94780"/>
                </a:solidFill>
              </a:rPr>
              <a:t>Supervisor: Isabel M. Venter</a:t>
            </a:r>
          </a:p>
          <a:p>
            <a:pPr marL="0" indent="0" eaLnBrk="1" hangingPunct="1">
              <a:buFontTx/>
              <a:buNone/>
            </a:pPr>
            <a:endParaRPr lang="en-US" sz="2400" dirty="0" smtClean="0"/>
          </a:p>
          <a:p>
            <a:pPr marL="0" indent="0" eaLnBrk="1" hangingPunct="1">
              <a:buFontTx/>
              <a:buNone/>
            </a:pPr>
            <a:r>
              <a:rPr lang="en-US" sz="2400" dirty="0" smtClean="0"/>
              <a:t>        </a:t>
            </a:r>
          </a:p>
        </p:txBody>
      </p:sp>
      <p:pic>
        <p:nvPicPr>
          <p:cNvPr id="3076" name="Picture 2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4838" y="2017713"/>
            <a:ext cx="2981325" cy="5199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Subtitle 2"/>
          <p:cNvSpPr txBox="1">
            <a:spLocks/>
          </p:cNvSpPr>
          <p:nvPr/>
        </p:nvSpPr>
        <p:spPr bwMode="auto">
          <a:xfrm>
            <a:off x="754062" y="1903412"/>
            <a:ext cx="5187950" cy="914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indent="0" algn="l" eaLnBrk="1" hangingPunct="1"/>
            <a:endParaRPr lang="en-US" sz="2000" dirty="0" smtClean="0">
              <a:solidFill>
                <a:srgbClr val="B94780"/>
              </a:solidFill>
            </a:endParaRPr>
          </a:p>
          <a:p>
            <a:pPr indent="0" algn="l" eaLnBrk="1" hangingPunct="1"/>
            <a:r>
              <a:rPr lang="en-US" sz="2800" dirty="0" smtClean="0">
                <a:solidFill>
                  <a:srgbClr val="B94780"/>
                </a:solidFill>
              </a:rPr>
              <a:t>University of the Western Cape</a:t>
            </a:r>
          </a:p>
          <a:p>
            <a:pPr indent="0" eaLnBrk="1" hangingPunct="1"/>
            <a:r>
              <a:rPr lang="en-US" sz="2800" dirty="0" smtClean="0">
                <a:solidFill>
                  <a:srgbClr val="B94780"/>
                </a:solidFill>
              </a:rPr>
              <a:t>Computer </a:t>
            </a:r>
            <a:r>
              <a:rPr lang="en-US" sz="2800" dirty="0">
                <a:solidFill>
                  <a:srgbClr val="B94780"/>
                </a:solidFill>
              </a:rPr>
              <a:t>Science (</a:t>
            </a:r>
            <a:r>
              <a:rPr lang="en-US" sz="2800" dirty="0" err="1">
                <a:solidFill>
                  <a:srgbClr val="B94780"/>
                </a:solidFill>
              </a:rPr>
              <a:t>Hons</a:t>
            </a:r>
            <a:r>
              <a:rPr lang="en-US" sz="2800" dirty="0">
                <a:solidFill>
                  <a:srgbClr val="B94780"/>
                </a:solidFill>
              </a:rPr>
              <a:t>)</a:t>
            </a:r>
          </a:p>
          <a:p>
            <a:pPr indent="0" algn="l" eaLnBrk="1" hangingPunct="1"/>
            <a:r>
              <a:rPr lang="en-US" sz="2000" dirty="0">
                <a:solidFill>
                  <a:srgbClr val="B94780"/>
                </a:solidFill>
              </a:rPr>
              <a:t> </a:t>
            </a:r>
            <a:endParaRPr lang="en-US" sz="2000" dirty="0" smtClean="0">
              <a:solidFill>
                <a:srgbClr val="B9478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139825" y="528638"/>
            <a:ext cx="8018463" cy="1143000"/>
          </a:xfrm>
        </p:spPr>
        <p:txBody>
          <a:bodyPr/>
          <a:lstStyle/>
          <a:p>
            <a:pPr algn="ctr" eaLnBrk="1" hangingPunct="1"/>
            <a:r>
              <a:rPr lang="en-US" sz="4800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>QUESTIONS</a:t>
            </a:r>
            <a:r>
              <a:rPr lang="en-US" sz="3200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>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2975" y="1936750"/>
            <a:ext cx="8253413" cy="5632450"/>
          </a:xfrm>
        </p:spPr>
        <p:txBody>
          <a:bodyPr/>
          <a:lstStyle/>
          <a:p>
            <a:pPr eaLnBrk="1" hangingPunct="1"/>
            <a:endParaRPr lang="en-US" sz="2400" smtClean="0">
              <a:sym typeface="Symbol" pitchFamily="18" charset="2"/>
            </a:endParaRPr>
          </a:p>
          <a:p>
            <a:pPr eaLnBrk="1" hangingPunct="1"/>
            <a:endParaRPr lang="en-US" sz="2400" smtClean="0">
              <a:sym typeface="Symbol" pitchFamily="18" charset="2"/>
            </a:endParaRPr>
          </a:p>
          <a:p>
            <a:pPr eaLnBrk="1" hangingPunct="1"/>
            <a:endParaRPr lang="en-US" sz="2400" smtClean="0">
              <a:sym typeface="Symbol" pitchFamily="18" charset="2"/>
            </a:endParaRPr>
          </a:p>
          <a:p>
            <a:pPr eaLnBrk="1" hangingPunct="1"/>
            <a:endParaRPr lang="en-US" sz="2400" smtClean="0">
              <a:sym typeface="Symbol" pitchFamily="18" charset="2"/>
            </a:endParaRPr>
          </a:p>
          <a:p>
            <a:pPr eaLnBrk="1" hangingPunct="1"/>
            <a:endParaRPr lang="en-US" sz="2400" smtClean="0">
              <a:sym typeface="Symbol" pitchFamily="18" charset="2"/>
            </a:endParaRPr>
          </a:p>
          <a:p>
            <a:pPr eaLnBrk="1" hangingPunct="1"/>
            <a:endParaRPr lang="en-US" sz="2400" smtClean="0">
              <a:sym typeface="Symbol" pitchFamily="18" charset="2"/>
            </a:endParaRPr>
          </a:p>
          <a:p>
            <a:pPr eaLnBrk="1" hangingPunct="1"/>
            <a:endParaRPr lang="en-US" sz="2400" smtClean="0">
              <a:sym typeface="Symbol" pitchFamily="18" charset="2"/>
            </a:endParaRPr>
          </a:p>
          <a:p>
            <a:pPr eaLnBrk="1" hangingPunct="1"/>
            <a:endParaRPr lang="en-US" sz="2400" smtClean="0">
              <a:sym typeface="Symbol" pitchFamily="18" charset="2"/>
            </a:endParaRPr>
          </a:p>
          <a:p>
            <a:pPr eaLnBrk="1" hangingPunct="1"/>
            <a:endParaRPr lang="en-US" sz="2400" smtClean="0">
              <a:sym typeface="Symbol" pitchFamily="18" charset="2"/>
            </a:endParaRPr>
          </a:p>
          <a:p>
            <a:pPr eaLnBrk="1" hangingPunct="1"/>
            <a:endParaRPr lang="en-US" sz="2400" smtClean="0">
              <a:sym typeface="Symbol" pitchFamily="18" charset="2"/>
            </a:endParaRPr>
          </a:p>
          <a:p>
            <a:pPr eaLnBrk="1" hangingPunct="1"/>
            <a:r>
              <a:rPr lang="en-US" sz="2400" smtClean="0">
                <a:sym typeface="Symbol" pitchFamily="18" charset="2"/>
              </a:rPr>
              <a:t>UWC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2200275" y="3168650"/>
            <a:ext cx="5895975" cy="2112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6000">
                <a:solidFill>
                  <a:srgbClr val="C00000"/>
                </a:solidFill>
              </a:rPr>
              <a:t>Thank you for your attention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4800" dirty="0" smtClean="0">
                <a:solidFill>
                  <a:srgbClr val="2125D7"/>
                </a:solidFill>
                <a:cs typeface="Times New Roman" pitchFamily="18" charset="0"/>
              </a:rPr>
              <a:t>Overview</a:t>
            </a:r>
            <a:endParaRPr lang="en-US" sz="3200" dirty="0" smtClean="0">
              <a:solidFill>
                <a:srgbClr val="2125D7"/>
              </a:solidFill>
              <a:cs typeface="Times New Roman" pitchFamily="18" charset="0"/>
            </a:endParaRPr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5813" y="1936750"/>
            <a:ext cx="8489950" cy="5721350"/>
          </a:xfrm>
        </p:spPr>
        <p:txBody>
          <a:bodyPr/>
          <a:lstStyle/>
          <a:p>
            <a:pPr eaLnBrk="1" hangingPunct="1">
              <a:defRPr/>
            </a:pPr>
            <a:endParaRPr lang="en-US" sz="2400" dirty="0" smtClean="0"/>
          </a:p>
          <a:p>
            <a:pPr eaLnBrk="1" hangingPunct="1">
              <a:defRPr/>
            </a:pPr>
            <a:r>
              <a:rPr lang="en-US" sz="4400" dirty="0" smtClean="0"/>
              <a:t>User requirements</a:t>
            </a:r>
          </a:p>
          <a:p>
            <a:pPr eaLnBrk="1" hangingPunct="1">
              <a:defRPr/>
            </a:pPr>
            <a:r>
              <a:rPr lang="en-US" sz="4400" dirty="0" smtClean="0"/>
              <a:t>Analysis of user requirements</a:t>
            </a:r>
          </a:p>
          <a:p>
            <a:pPr>
              <a:defRPr/>
            </a:pPr>
            <a:r>
              <a:rPr lang="en-US" sz="4400" dirty="0"/>
              <a:t>Tools to be </a:t>
            </a:r>
            <a:r>
              <a:rPr lang="en-US" sz="4400" dirty="0" smtClean="0"/>
              <a:t>used</a:t>
            </a:r>
            <a:endParaRPr lang="en-US" sz="4400" dirty="0"/>
          </a:p>
          <a:p>
            <a:pPr>
              <a:defRPr/>
            </a:pPr>
            <a:r>
              <a:rPr lang="en-ZA" sz="4400" dirty="0" smtClean="0"/>
              <a:t>Limitations</a:t>
            </a:r>
            <a:endParaRPr lang="en-US" sz="4400" dirty="0" smtClean="0"/>
          </a:p>
          <a:p>
            <a:pPr eaLnBrk="1" hangingPunct="1">
              <a:defRPr/>
            </a:pPr>
            <a:r>
              <a:rPr lang="en-US" sz="4400" dirty="0" smtClean="0"/>
              <a:t>Project plan</a:t>
            </a:r>
          </a:p>
          <a:p>
            <a:pPr eaLnBrk="1" hangingPunct="1">
              <a:defRPr/>
            </a:pPr>
            <a:r>
              <a:rPr lang="en-US" sz="4400" dirty="0" smtClean="0"/>
              <a:t>References</a:t>
            </a:r>
            <a:endParaRPr lang="en-US" sz="2400" dirty="0" smtClean="0"/>
          </a:p>
          <a:p>
            <a:pPr marL="0" indent="0" eaLnBrk="1" hangingPunct="1">
              <a:buFontTx/>
              <a:buNone/>
              <a:defRPr/>
            </a:pPr>
            <a:endParaRPr lang="en-US" sz="2400" dirty="0" smtClean="0"/>
          </a:p>
          <a:p>
            <a:pPr marL="0" indent="0" eaLnBrk="1" hangingPunct="1">
              <a:buFontTx/>
              <a:buNone/>
              <a:defRPr/>
            </a:pPr>
            <a:endParaRPr lang="en-US" sz="2400" dirty="0" smtClean="0"/>
          </a:p>
          <a:p>
            <a:pPr eaLnBrk="1" hangingPunct="1">
              <a:defRPr/>
            </a:pPr>
            <a:endParaRPr lang="en-US" sz="2400" dirty="0" smtClean="0"/>
          </a:p>
        </p:txBody>
      </p:sp>
      <p:pic>
        <p:nvPicPr>
          <p:cNvPr id="4100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1325" y="4341813"/>
            <a:ext cx="3671888" cy="2659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58862" y="303212"/>
            <a:ext cx="8018462" cy="635000"/>
          </a:xfrm>
        </p:spPr>
        <p:txBody>
          <a:bodyPr/>
          <a:lstStyle/>
          <a:p>
            <a:pPr algn="ctr" eaLnBrk="1" hangingPunct="1"/>
            <a:r>
              <a:rPr lang="en-US" sz="4800" dirty="0" smtClean="0">
                <a:solidFill>
                  <a:srgbClr val="2125D7"/>
                </a:solidFill>
                <a:cs typeface="Times New Roman" pitchFamily="18" charset="0"/>
              </a:rPr>
              <a:t>User requirements</a:t>
            </a:r>
            <a:endParaRPr lang="en-US" sz="3200" dirty="0" smtClean="0">
              <a:solidFill>
                <a:srgbClr val="2125D7"/>
              </a:solidFill>
              <a:cs typeface="Times New Roman" pitchFamily="18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4062" y="2208212"/>
            <a:ext cx="8831262" cy="5984875"/>
          </a:xfrm>
        </p:spPr>
        <p:txBody>
          <a:bodyPr/>
          <a:lstStyle/>
          <a:p>
            <a:pPr eaLnBrk="1" hangingPunct="1"/>
            <a:r>
              <a:rPr lang="en-ZA" dirty="0" smtClean="0"/>
              <a:t>Simple and easy to use interface.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sz="1800" dirty="0" smtClean="0"/>
              <a:t>simple </a:t>
            </a:r>
            <a:r>
              <a:rPr lang="en-ZA" sz="1800" dirty="0" smtClean="0"/>
              <a:t>description for every button, not too complicated </a:t>
            </a:r>
            <a:endParaRPr lang="en-US" sz="1800" dirty="0" smtClean="0"/>
          </a:p>
          <a:p>
            <a:pPr eaLnBrk="1" hangingPunct="1"/>
            <a:r>
              <a:rPr lang="en-US" dirty="0" smtClean="0"/>
              <a:t>Complete minutes management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sz="1800" dirty="0"/>
              <a:t>Capturing </a:t>
            </a:r>
            <a:r>
              <a:rPr lang="en-US" sz="1800" dirty="0" smtClean="0"/>
              <a:t>minutes,audio,agendas </a:t>
            </a:r>
            <a:r>
              <a:rPr lang="en-US" sz="1800" dirty="0" err="1" smtClean="0"/>
              <a:t>etc</a:t>
            </a:r>
            <a:endParaRPr lang="en-US" sz="1800" dirty="0"/>
          </a:p>
          <a:p>
            <a:pPr eaLnBrk="1" hangingPunct="1"/>
            <a:r>
              <a:rPr lang="en-US" dirty="0" smtClean="0"/>
              <a:t>Fully configurable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sz="1800" dirty="0" smtClean="0"/>
              <a:t>to change the alert time or schedules .Add minutes or apology</a:t>
            </a:r>
          </a:p>
          <a:p>
            <a:pPr lvl="1">
              <a:buFont typeface="Courier New" pitchFamily="49" charset="0"/>
              <a:buChar char="o"/>
            </a:pPr>
            <a:r>
              <a:rPr lang="en-US" sz="1800" dirty="0" smtClean="0"/>
              <a:t>no need to restart the system after changing the settings </a:t>
            </a:r>
          </a:p>
          <a:p>
            <a:pPr eaLnBrk="1" hangingPunct="1"/>
            <a:r>
              <a:rPr lang="en-ZA" dirty="0" smtClean="0"/>
              <a:t>Quality security measures 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ZA" sz="1800" dirty="0" smtClean="0"/>
              <a:t>restrict access to members only. Minutes are legal.</a:t>
            </a:r>
            <a:r>
              <a:rPr lang="en-ZA" dirty="0" smtClean="0"/>
              <a:t> </a:t>
            </a:r>
          </a:p>
          <a:p>
            <a:pPr eaLnBrk="1" hangingPunct="1"/>
            <a:r>
              <a:rPr lang="en-US" dirty="0" smtClean="0"/>
              <a:t>Reminders for scheduled events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sz="1400" dirty="0" smtClean="0"/>
              <a:t>alerts for all current and upcoming meetings.</a:t>
            </a:r>
          </a:p>
          <a:p>
            <a:pPr eaLnBrk="1" hangingPunct="1"/>
            <a:r>
              <a:rPr lang="en-GB" dirty="0"/>
              <a:t>C</a:t>
            </a:r>
            <a:r>
              <a:rPr lang="en-GB" dirty="0" smtClean="0"/>
              <a:t>ompatibility with all phones</a:t>
            </a: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endParaRPr lang="en-US" sz="12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400" dirty="0" smtClean="0">
              <a:sym typeface="Symbol" pitchFamily="18" charset="2"/>
            </a:endParaRPr>
          </a:p>
        </p:txBody>
      </p:sp>
      <p:pic>
        <p:nvPicPr>
          <p:cNvPr id="5124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7975" y="5332412"/>
            <a:ext cx="2774950" cy="232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058862" y="19455"/>
            <a:ext cx="8018462" cy="1055688"/>
          </a:xfrm>
        </p:spPr>
        <p:txBody>
          <a:bodyPr/>
          <a:lstStyle/>
          <a:p>
            <a:pPr algn="ctr"/>
            <a:r>
              <a:rPr lang="en-US" sz="4800" dirty="0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>Analysis </a:t>
            </a:r>
            <a:r>
              <a:rPr lang="en-US" sz="4800" dirty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>of user requirements</a:t>
            </a:r>
            <a:r>
              <a:rPr lang="en-US" sz="4800" dirty="0"/>
              <a:t> </a:t>
            </a:r>
            <a:endParaRPr lang="en-US" sz="3200" dirty="0" smtClean="0">
              <a:solidFill>
                <a:srgbClr val="2125D7"/>
              </a:solidFill>
              <a:latin typeface="Times" charset="0"/>
              <a:cs typeface="Times New Roman" pitchFamily="18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4062" y="1827212"/>
            <a:ext cx="8883650" cy="6215062"/>
          </a:xfrm>
        </p:spPr>
        <p:txBody>
          <a:bodyPr/>
          <a:lstStyle/>
          <a:p>
            <a:pPr eaLnBrk="1" hangingPunct="1"/>
            <a:r>
              <a:rPr lang="en-US" dirty="0" smtClean="0"/>
              <a:t>Self explanatory with simple interface language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sz="1600" dirty="0"/>
              <a:t>No </a:t>
            </a:r>
            <a:r>
              <a:rPr lang="en-US" sz="1600" dirty="0" smtClean="0"/>
              <a:t>complicated terminology, easy </a:t>
            </a:r>
            <a:r>
              <a:rPr lang="en-US" sz="1600" dirty="0"/>
              <a:t>to follow </a:t>
            </a:r>
            <a:r>
              <a:rPr lang="en-US" sz="1600" dirty="0" smtClean="0"/>
              <a:t>instructions,ie user </a:t>
            </a:r>
            <a:r>
              <a:rPr lang="en-US" sz="1600" dirty="0"/>
              <a:t>friendly</a:t>
            </a:r>
          </a:p>
          <a:p>
            <a:pPr eaLnBrk="1" hangingPunct="1"/>
            <a:r>
              <a:rPr lang="en-US" dirty="0" smtClean="0"/>
              <a:t>User authentication process-</a:t>
            </a:r>
            <a:r>
              <a:rPr lang="en-US" sz="1600" dirty="0" smtClean="0"/>
              <a:t>unique #</a:t>
            </a:r>
            <a:r>
              <a:rPr lang="en-US" sz="1600" dirty="0" err="1" smtClean="0"/>
              <a:t>s,password</a:t>
            </a:r>
            <a:endParaRPr lang="en-US" dirty="0" smtClean="0"/>
          </a:p>
          <a:p>
            <a:pPr eaLnBrk="1" hangingPunct="1"/>
            <a:r>
              <a:rPr lang="en-US" dirty="0" smtClean="0"/>
              <a:t>easy access to minutes </a:t>
            </a:r>
            <a:r>
              <a:rPr lang="en-US" dirty="0" smtClean="0"/>
              <a:t> </a:t>
            </a:r>
            <a:r>
              <a:rPr lang="en-US" dirty="0" smtClean="0"/>
              <a:t>–</a:t>
            </a:r>
            <a:r>
              <a:rPr lang="en-US" sz="1800" dirty="0" smtClean="0"/>
              <a:t>stand alone</a:t>
            </a:r>
            <a:endParaRPr lang="en-US" dirty="0" smtClean="0"/>
          </a:p>
          <a:p>
            <a:pPr eaLnBrk="1" hangingPunct="1"/>
            <a:r>
              <a:rPr lang="en-US" dirty="0" smtClean="0"/>
              <a:t>automated messaging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sz="1600" dirty="0" smtClean="0"/>
              <a:t>alert participants on meeting dates and times and their duties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sz="1600" dirty="0" smtClean="0"/>
              <a:t>Not capturing of audio and videos</a:t>
            </a:r>
          </a:p>
          <a:p>
            <a:pPr eaLnBrk="1" hangingPunct="1"/>
            <a:r>
              <a:rPr lang="en-US" dirty="0" smtClean="0"/>
              <a:t>lightweight process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sz="1600" dirty="0" smtClean="0"/>
              <a:t>to run on smartphones devices</a:t>
            </a:r>
            <a:r>
              <a:rPr lang="en-US" dirty="0" smtClean="0"/>
              <a:t>.</a:t>
            </a:r>
            <a:endParaRPr lang="en-US" sz="2400" dirty="0" smtClean="0"/>
          </a:p>
          <a:p>
            <a:pPr eaLnBrk="1" hangingPunct="1"/>
            <a:r>
              <a:rPr lang="en-US" dirty="0" smtClean="0"/>
              <a:t>simplifying the organization and cross-referencing of minutes</a:t>
            </a:r>
            <a:r>
              <a:rPr lang="en-US" dirty="0" smtClean="0">
                <a:sym typeface="Symbol" pitchFamily="18" charset="2"/>
              </a:rPr>
              <a:t> 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sz="1600" dirty="0" smtClean="0">
                <a:sym typeface="Symbol" pitchFamily="18" charset="2"/>
              </a:rPr>
              <a:t>According </a:t>
            </a:r>
            <a:r>
              <a:rPr lang="en-US" sz="1600" dirty="0" err="1" smtClean="0">
                <a:sym typeface="Symbol" pitchFamily="18" charset="2"/>
              </a:rPr>
              <a:t>dates,months,subject</a:t>
            </a:r>
            <a:r>
              <a:rPr lang="en-US" sz="1600" dirty="0" smtClean="0">
                <a:sym typeface="Symbol" pitchFamily="18" charset="2"/>
              </a:rPr>
              <a:t>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Tools </a:t>
            </a:r>
            <a:r>
              <a:rPr lang="en-US" dirty="0"/>
              <a:t>to be used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en-US" dirty="0"/>
              <a:t>software </a:t>
            </a:r>
            <a:r>
              <a:rPr lang="en-US" dirty="0" smtClean="0"/>
              <a:t>platform</a:t>
            </a:r>
          </a:p>
          <a:p>
            <a:pPr lvl="1"/>
            <a:r>
              <a:rPr lang="en-US" dirty="0" smtClean="0"/>
              <a:t>Computer</a:t>
            </a:r>
          </a:p>
          <a:p>
            <a:pPr lvl="2">
              <a:buFont typeface="Courier New" pitchFamily="49" charset="0"/>
              <a:buChar char="o"/>
            </a:pPr>
            <a:r>
              <a:rPr lang="en-ZA" sz="1600" dirty="0"/>
              <a:t>Windows </a:t>
            </a:r>
            <a:r>
              <a:rPr lang="en-ZA" sz="1600" dirty="0"/>
              <a:t>7</a:t>
            </a:r>
            <a:endParaRPr lang="en-US" sz="1600" dirty="0"/>
          </a:p>
          <a:p>
            <a:pPr lvl="1"/>
            <a:r>
              <a:rPr lang="en-US" dirty="0" smtClean="0"/>
              <a:t>mobile  </a:t>
            </a:r>
            <a:endParaRPr lang="en-US" dirty="0" smtClean="0"/>
          </a:p>
          <a:p>
            <a:pPr lvl="2">
              <a:buFont typeface="Courier New" pitchFamily="49" charset="0"/>
              <a:buChar char="o"/>
            </a:pPr>
            <a:r>
              <a:rPr lang="en-ZA" sz="1600" dirty="0" smtClean="0"/>
              <a:t>.</a:t>
            </a:r>
            <a:r>
              <a:rPr lang="en-ZA" sz="1600" dirty="0"/>
              <a:t>NET Compact Framework (.NET CF) </a:t>
            </a:r>
            <a:r>
              <a:rPr lang="en-ZA" sz="1600" dirty="0" smtClean="0"/>
              <a:t>3.0</a:t>
            </a:r>
          </a:p>
          <a:p>
            <a:pPr lvl="2">
              <a:buFont typeface="Courier New" pitchFamily="49" charset="0"/>
              <a:buChar char="o"/>
            </a:pPr>
            <a:r>
              <a:rPr lang="en-ZA" sz="1600" dirty="0" smtClean="0"/>
              <a:t>Windows </a:t>
            </a:r>
            <a:r>
              <a:rPr lang="en-ZA" sz="1600" dirty="0"/>
              <a:t>Mobile 6 Standard SDK </a:t>
            </a:r>
            <a:r>
              <a:rPr lang="en-ZA" sz="1600" dirty="0" smtClean="0"/>
              <a:t>Refresh</a:t>
            </a:r>
          </a:p>
          <a:p>
            <a:pPr lvl="2">
              <a:buFont typeface="Courier New" pitchFamily="49" charset="0"/>
              <a:buChar char="o"/>
            </a:pPr>
            <a:r>
              <a:rPr lang="en-ZA" sz="1600" dirty="0"/>
              <a:t>Windows Mobile 6.0 Professional SDK Refresh</a:t>
            </a:r>
            <a:endParaRPr lang="en-US" sz="1600" dirty="0"/>
          </a:p>
          <a:p>
            <a:pPr lvl="2">
              <a:buFont typeface="Courier New" pitchFamily="49" charset="0"/>
              <a:buChar char="o"/>
            </a:pPr>
            <a:r>
              <a:rPr lang="en-ZA" sz="1600" dirty="0"/>
              <a:t>Windows mobile device </a:t>
            </a:r>
            <a:r>
              <a:rPr lang="en-ZA" sz="1600" dirty="0" smtClean="0"/>
              <a:t>centre</a:t>
            </a:r>
          </a:p>
          <a:p>
            <a:pPr lvl="2">
              <a:buFont typeface="Courier New" pitchFamily="49" charset="0"/>
              <a:buChar char="o"/>
            </a:pPr>
            <a:endParaRPr lang="en-ZA" sz="1600" dirty="0" smtClean="0"/>
          </a:p>
          <a:p>
            <a:pPr lvl="2">
              <a:buFont typeface="Courier New" pitchFamily="49" charset="0"/>
              <a:buChar char="o"/>
            </a:pPr>
            <a:endParaRPr lang="en-US" sz="1600" dirty="0"/>
          </a:p>
          <a:p>
            <a:r>
              <a:rPr lang="en-ZA" dirty="0"/>
              <a:t>Database</a:t>
            </a:r>
          </a:p>
          <a:p>
            <a:pPr lvl="2">
              <a:buFont typeface="Courier New" pitchFamily="49" charset="0"/>
              <a:buChar char="o"/>
            </a:pPr>
            <a:r>
              <a:rPr lang="en-ZA" sz="1600" dirty="0" smtClean="0"/>
              <a:t>SQL </a:t>
            </a:r>
            <a:r>
              <a:rPr lang="en-ZA" sz="1600" dirty="0"/>
              <a:t>Server 2005 CE (Compact </a:t>
            </a:r>
            <a:r>
              <a:rPr lang="en-ZA" sz="1600" dirty="0" smtClean="0"/>
              <a:t>Edition)</a:t>
            </a:r>
            <a:endParaRPr lang="en-US" sz="1600" dirty="0"/>
          </a:p>
          <a:p>
            <a:pPr lvl="2">
              <a:buFont typeface="Courier New" pitchFamily="49" charset="0"/>
              <a:buChar char="o"/>
            </a:pPr>
            <a:r>
              <a:rPr lang="en-ZA" sz="1600" dirty="0" smtClean="0"/>
              <a:t>SQL </a:t>
            </a:r>
            <a:r>
              <a:rPr lang="en-ZA" sz="1600" dirty="0"/>
              <a:t>Server 2005 CE </a:t>
            </a:r>
            <a:r>
              <a:rPr lang="en-ZA" sz="1600" dirty="0" smtClean="0"/>
              <a:t>SDK</a:t>
            </a:r>
            <a:endParaRPr lang="en-US" sz="1600" dirty="0"/>
          </a:p>
          <a:p>
            <a:r>
              <a:rPr lang="en-ZA" sz="2400" dirty="0" smtClean="0"/>
              <a:t>Programming language</a:t>
            </a:r>
          </a:p>
          <a:p>
            <a:pPr lvl="2">
              <a:buFont typeface="Courier New" pitchFamily="49" charset="0"/>
              <a:buChar char="o"/>
            </a:pPr>
            <a:r>
              <a:rPr lang="en-ZA" sz="1600" dirty="0" smtClean="0"/>
              <a:t>Visual </a:t>
            </a:r>
            <a:r>
              <a:rPr lang="en-ZA" sz="1600" dirty="0"/>
              <a:t>Studio 2008 Service Pack 2 (SP2</a:t>
            </a:r>
            <a:r>
              <a:rPr lang="en-ZA" sz="1600" dirty="0" smtClean="0"/>
              <a:t>)</a:t>
            </a:r>
          </a:p>
          <a:p>
            <a:r>
              <a:rPr lang="en-ZA" sz="2400" dirty="0" smtClean="0"/>
              <a:t>Modelling</a:t>
            </a:r>
          </a:p>
          <a:p>
            <a:pPr lvl="2">
              <a:buFont typeface="Courier New" pitchFamily="49" charset="0"/>
              <a:buChar char="o"/>
            </a:pPr>
            <a:r>
              <a:rPr lang="en-ZA" sz="1600" dirty="0" smtClean="0"/>
              <a:t>Microsoft Visio 2010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80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sz="4800" dirty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>Limitations</a:t>
            </a:r>
            <a:r>
              <a:rPr lang="en-US" sz="4800" dirty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/>
            </a:r>
            <a:br>
              <a:rPr lang="en-US" sz="4800" dirty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</a:br>
            <a:endParaRPr lang="en-US" sz="4800" dirty="0">
              <a:solidFill>
                <a:srgbClr val="2125D7"/>
              </a:solidFill>
              <a:latin typeface="Times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5375" y="2041525"/>
            <a:ext cx="8015288" cy="5880100"/>
          </a:xfrm>
        </p:spPr>
        <p:txBody>
          <a:bodyPr/>
          <a:lstStyle/>
          <a:p>
            <a:r>
              <a:rPr lang="en-ZA" dirty="0" smtClean="0"/>
              <a:t>Capturing of </a:t>
            </a:r>
            <a:r>
              <a:rPr lang="en-ZA" dirty="0"/>
              <a:t>minutes </a:t>
            </a:r>
            <a:r>
              <a:rPr lang="en-ZA" dirty="0" smtClean="0"/>
              <a:t>automatically </a:t>
            </a:r>
          </a:p>
          <a:p>
            <a:r>
              <a:rPr lang="en-ZA" dirty="0"/>
              <a:t>A</a:t>
            </a:r>
            <a:r>
              <a:rPr lang="en-ZA" dirty="0" smtClean="0"/>
              <a:t>udio </a:t>
            </a:r>
            <a:r>
              <a:rPr lang="en-ZA" dirty="0"/>
              <a:t>recordings of minutes</a:t>
            </a:r>
          </a:p>
          <a:p>
            <a:r>
              <a:rPr lang="en-US" dirty="0"/>
              <a:t>.NET Compact Framework (.NET CF) 3.0 and SQL Server CE (Compact Edition</a:t>
            </a:r>
            <a:r>
              <a:rPr lang="en-US" dirty="0" smtClean="0"/>
              <a:t>) environment only e.g. Smart phone,</a:t>
            </a:r>
            <a:r>
              <a:rPr lang="en-ZA" dirty="0" smtClean="0"/>
              <a:t>PDA</a:t>
            </a:r>
            <a:r>
              <a:rPr lang="en-US" dirty="0" smtClean="0"/>
              <a:t>s,</a:t>
            </a:r>
            <a:endParaRPr lang="en-US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1188" y="6180138"/>
            <a:ext cx="2376487" cy="176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loud Callout 4"/>
          <p:cNvSpPr/>
          <p:nvPr/>
        </p:nvSpPr>
        <p:spPr bwMode="auto">
          <a:xfrm>
            <a:off x="5345113" y="4929188"/>
            <a:ext cx="3302000" cy="1584325"/>
          </a:xfrm>
          <a:prstGeom prst="cloudCallout">
            <a:avLst>
              <a:gd name="adj1" fmla="val -60778"/>
              <a:gd name="adj2" fmla="val 40958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r>
              <a:rPr lang="en-US" dirty="0"/>
              <a:t>Not expected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ZA" sz="1050" b="1" dirty="0">
                <a:solidFill>
                  <a:srgbClr val="2125D7"/>
                </a:solidFill>
              </a:rPr>
              <a:t>capture minutes automatically</a:t>
            </a:r>
            <a:endParaRPr lang="en-ZA" sz="1000" b="1" dirty="0">
              <a:solidFill>
                <a:srgbClr val="2125D7"/>
              </a:solidFill>
            </a:endParaRP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ZA" sz="1100" b="1" dirty="0">
                <a:solidFill>
                  <a:srgbClr val="2125D7"/>
                </a:solidFill>
              </a:rPr>
              <a:t>audio recordings of minutes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ZA" sz="1100" b="1" dirty="0">
                <a:solidFill>
                  <a:srgbClr val="2125D7"/>
                </a:solidFill>
              </a:rPr>
              <a:t>the secretary have  to do</a:t>
            </a:r>
            <a:endParaRPr lang="en-US" b="1" dirty="0">
              <a:solidFill>
                <a:srgbClr val="2125D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2350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022350" y="528638"/>
            <a:ext cx="8016875" cy="1231900"/>
          </a:xfrm>
        </p:spPr>
        <p:txBody>
          <a:bodyPr/>
          <a:lstStyle/>
          <a:p>
            <a:pPr algn="ctr" eaLnBrk="1" hangingPunct="1"/>
            <a:r>
              <a:rPr lang="en-US" sz="4800" dirty="0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>Conclusion</a:t>
            </a:r>
            <a:endParaRPr lang="en-US" sz="3200" dirty="0" smtClean="0">
              <a:solidFill>
                <a:srgbClr val="2125D7"/>
              </a:solidFill>
              <a:latin typeface="Times" charset="0"/>
              <a:cs typeface="Times New Roman" pitchFamily="18" charset="0"/>
            </a:endParaRPr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8025" y="1936750"/>
            <a:ext cx="8488363" cy="6072188"/>
          </a:xfrm>
        </p:spPr>
        <p:txBody>
          <a:bodyPr/>
          <a:lstStyle/>
          <a:p>
            <a:pPr eaLnBrk="1" hangingPunct="1">
              <a:defRPr/>
            </a:pPr>
            <a:endParaRPr lang="en-ZA" sz="2400" dirty="0" smtClean="0">
              <a:solidFill>
                <a:srgbClr val="B94780"/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ZA" sz="2400" dirty="0" smtClean="0">
              <a:solidFill>
                <a:srgbClr val="B94780"/>
              </a:solidFill>
            </a:endParaRPr>
          </a:p>
          <a:p>
            <a:pPr eaLnBrk="1" hangingPunct="1">
              <a:defRPr/>
            </a:pPr>
            <a:r>
              <a:rPr lang="en-ZA" sz="3600" dirty="0" smtClean="0">
                <a:solidFill>
                  <a:srgbClr val="B94780"/>
                </a:solidFill>
              </a:rPr>
              <a:t>This project sets out to create a  minute management system which will be simple and easily accessed by mobile devices. Such a system will alleviate some of the problems associated with paper-based and web-based systems</a:t>
            </a:r>
            <a:r>
              <a:rPr lang="en-ZA" sz="2400" dirty="0" smtClean="0">
                <a:solidFill>
                  <a:srgbClr val="B94780"/>
                </a:solidFill>
              </a:rPr>
              <a:t>.</a:t>
            </a:r>
            <a:endParaRPr lang="en-US" sz="2400" dirty="0" smtClean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Project </a:t>
            </a:r>
            <a:r>
              <a:rPr lang="en-US" dirty="0"/>
              <a:t>Plan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9778007"/>
              </p:ext>
            </p:extLst>
          </p:nvPr>
        </p:nvGraphicFramePr>
        <p:xfrm>
          <a:off x="1135062" y="2665412"/>
          <a:ext cx="8015288" cy="3947160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2978786"/>
                <a:gridCol w="2518251"/>
                <a:gridCol w="2518251"/>
              </a:tblGrid>
              <a:tr h="599440">
                <a:tc>
                  <a:txBody>
                    <a:bodyPr/>
                    <a:lstStyle/>
                    <a:p>
                      <a:pPr algn="l"/>
                      <a:r>
                        <a:rPr lang="en-US" baseline="0" dirty="0" smtClean="0"/>
                        <a:t>                   TERM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DATE OF  SUBMISSION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SUBMITTED</a:t>
                      </a:r>
                      <a:endParaRPr lang="en-US" dirty="0"/>
                    </a:p>
                  </a:txBody>
                  <a:tcPr/>
                </a:tc>
              </a:tr>
              <a:tr h="5994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2125D7"/>
                          </a:solidFill>
                        </a:rPr>
                        <a:t>1.Porject Analysis</a:t>
                      </a:r>
                    </a:p>
                    <a:p>
                      <a:pPr marL="285750" lvl="0" indent="-285750">
                        <a:buFont typeface="Courier New" pitchFamily="49" charset="0"/>
                        <a:buChar char="o"/>
                      </a:pPr>
                      <a:r>
                        <a:rPr lang="en-US" sz="1600" dirty="0" smtClean="0">
                          <a:solidFill>
                            <a:srgbClr val="2125D7"/>
                          </a:solidFill>
                        </a:rPr>
                        <a:t>User requirement document</a:t>
                      </a:r>
                    </a:p>
                    <a:p>
                      <a:pPr marL="285750" lvl="0" indent="-285750">
                        <a:buFont typeface="Courier New" pitchFamily="49" charset="0"/>
                        <a:buChar char="o"/>
                      </a:pPr>
                      <a:r>
                        <a:rPr lang="en-US" sz="1600" dirty="0" smtClean="0">
                          <a:solidFill>
                            <a:srgbClr val="2125D7"/>
                          </a:solidFill>
                        </a:rPr>
                        <a:t>Requirement</a:t>
                      </a:r>
                      <a:r>
                        <a:rPr lang="en-US" sz="1600" baseline="0" dirty="0" smtClean="0">
                          <a:solidFill>
                            <a:srgbClr val="2125D7"/>
                          </a:solidFill>
                        </a:rPr>
                        <a:t> analysis document</a:t>
                      </a:r>
                    </a:p>
                    <a:p>
                      <a:pPr marL="285750" lvl="0" indent="-285750">
                        <a:buFont typeface="Courier New" pitchFamily="49" charset="0"/>
                        <a:buChar char="o"/>
                      </a:pPr>
                      <a:r>
                        <a:rPr lang="en-US" sz="1600" baseline="0" dirty="0" smtClean="0">
                          <a:solidFill>
                            <a:srgbClr val="2125D7"/>
                          </a:solidFill>
                        </a:rPr>
                        <a:t>Presentation one</a:t>
                      </a:r>
                      <a:endParaRPr lang="en-US" dirty="0">
                        <a:solidFill>
                          <a:srgbClr val="2125D7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</a:t>
                      </a:r>
                      <a:r>
                        <a:rPr lang="en-US" sz="1800" kern="1200" dirty="0" smtClean="0">
                          <a:solidFill>
                            <a:srgbClr val="2125D7"/>
                          </a:solidFill>
                          <a:latin typeface="+mn-lt"/>
                          <a:ea typeface="+mn-ea"/>
                          <a:cs typeface="+mn-cs"/>
                        </a:rPr>
                        <a:t>2012/03/30</a:t>
                      </a:r>
                    </a:p>
                    <a:p>
                      <a:endParaRPr lang="en-US" sz="1800" kern="1200" dirty="0">
                        <a:solidFill>
                          <a:srgbClr val="2125D7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kern="1200" dirty="0" smtClean="0">
                        <a:solidFill>
                          <a:srgbClr val="2125D7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800" kern="1200" dirty="0" smtClean="0">
                          <a:solidFill>
                            <a:srgbClr val="2125D7"/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</a:p>
                    <a:p>
                      <a:pPr algn="ctr"/>
                      <a:r>
                        <a:rPr lang="en-US" sz="1800" kern="1200" dirty="0" smtClean="0">
                          <a:solidFill>
                            <a:srgbClr val="2125D7"/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</a:p>
                    <a:p>
                      <a:pPr algn="ctr"/>
                      <a:r>
                        <a:rPr lang="en-US" sz="1800" kern="1200" dirty="0" smtClean="0">
                          <a:solidFill>
                            <a:srgbClr val="2125D7"/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endParaRPr lang="en-US" sz="1800" kern="1200" dirty="0">
                        <a:solidFill>
                          <a:srgbClr val="2125D7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5994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rgbClr val="2125D7"/>
                          </a:solidFill>
                          <a:latin typeface="+mn-lt"/>
                          <a:ea typeface="+mn-ea"/>
                          <a:cs typeface="+mn-cs"/>
                        </a:rPr>
                        <a:t>2.Project Design and    Development</a:t>
                      </a:r>
                      <a:endParaRPr lang="en-US" sz="1800" kern="1200" dirty="0">
                        <a:solidFill>
                          <a:srgbClr val="2125D7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rgbClr val="2125D7"/>
                          </a:solidFill>
                          <a:latin typeface="+mn-lt"/>
                          <a:ea typeface="+mn-ea"/>
                          <a:cs typeface="+mn-cs"/>
                        </a:rPr>
                        <a:t>            2012/05/25</a:t>
                      </a:r>
                      <a:endParaRPr lang="en-US" sz="1800" kern="1200" dirty="0">
                        <a:solidFill>
                          <a:srgbClr val="2125D7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kern="1200" dirty="0" smtClean="0">
                          <a:solidFill>
                            <a:srgbClr val="2125D7"/>
                          </a:solidFill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endParaRPr lang="en-US" sz="1800" kern="1200" dirty="0">
                        <a:solidFill>
                          <a:srgbClr val="2125D7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5994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rgbClr val="2125D7"/>
                          </a:solidFill>
                          <a:latin typeface="+mn-lt"/>
                          <a:ea typeface="+mn-ea"/>
                          <a:cs typeface="+mn-cs"/>
                        </a:rPr>
                        <a:t>3.Project  Implementation</a:t>
                      </a:r>
                      <a:endParaRPr lang="en-US" sz="1800" kern="1200" dirty="0">
                        <a:solidFill>
                          <a:srgbClr val="2125D7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rgbClr val="2125D7"/>
                          </a:solidFill>
                          <a:latin typeface="+mn-lt"/>
                          <a:ea typeface="+mn-ea"/>
                          <a:cs typeface="+mn-cs"/>
                        </a:rPr>
                        <a:t>           2012/08/31</a:t>
                      </a:r>
                      <a:endParaRPr lang="en-US" sz="1800" kern="1200" dirty="0">
                        <a:solidFill>
                          <a:srgbClr val="2125D7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kern="1200" dirty="0" smtClean="0">
                          <a:solidFill>
                            <a:srgbClr val="2125D7"/>
                          </a:solidFill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endParaRPr lang="en-US" sz="1800" kern="1200" dirty="0">
                        <a:solidFill>
                          <a:srgbClr val="2125D7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7264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rgbClr val="2125D7"/>
                          </a:solidFill>
                          <a:latin typeface="+mn-lt"/>
                          <a:ea typeface="+mn-ea"/>
                          <a:cs typeface="+mn-cs"/>
                        </a:rPr>
                        <a:t>Project Testing, Evaluation and  Presentation</a:t>
                      </a:r>
                      <a:endParaRPr lang="en-US" sz="1800" kern="1200" dirty="0">
                        <a:solidFill>
                          <a:srgbClr val="2125D7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rgbClr val="2125D7"/>
                          </a:solidFill>
                          <a:latin typeface="+mn-lt"/>
                          <a:ea typeface="+mn-ea"/>
                          <a:cs typeface="+mn-cs"/>
                        </a:rPr>
                        <a:t>           2012/11/02</a:t>
                      </a:r>
                      <a:endParaRPr lang="en-US" sz="1800" kern="1200" dirty="0">
                        <a:solidFill>
                          <a:srgbClr val="2125D7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kern="1200" dirty="0" smtClean="0">
                          <a:solidFill>
                            <a:srgbClr val="2125D7"/>
                          </a:solidFill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endParaRPr lang="en-US" sz="1800" kern="1200" dirty="0">
                        <a:solidFill>
                          <a:srgbClr val="2125D7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2664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022350" y="792163"/>
            <a:ext cx="8016875" cy="968375"/>
          </a:xfrm>
        </p:spPr>
        <p:txBody>
          <a:bodyPr/>
          <a:lstStyle/>
          <a:p>
            <a:pPr algn="ctr" eaLnBrk="1" hangingPunct="1"/>
            <a:r>
              <a:rPr lang="en-US" sz="4800" smtClean="0">
                <a:solidFill>
                  <a:srgbClr val="2125D7"/>
                </a:solidFill>
                <a:cs typeface="Times New Roman" pitchFamily="18" charset="0"/>
              </a:rPr>
              <a:t>Reference </a:t>
            </a:r>
            <a:endParaRPr lang="en-US" sz="3200" smtClean="0">
              <a:solidFill>
                <a:srgbClr val="2125D7"/>
              </a:solidFill>
              <a:latin typeface="Times" charset="0"/>
              <a:cs typeface="Times New Roman" pitchFamily="18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2975" y="1936750"/>
            <a:ext cx="8253413" cy="5632450"/>
          </a:xfrm>
        </p:spPr>
        <p:txBody>
          <a:bodyPr/>
          <a:lstStyle/>
          <a:p>
            <a:pPr eaLnBrk="1" hangingPunct="1"/>
            <a:r>
              <a:rPr lang="en-ZA" sz="2400" smtClean="0"/>
              <a:t>Landay, J. A. (1999). Making sharing pervasive: Ubiquitous computing for shared note taking. </a:t>
            </a:r>
            <a:r>
              <a:rPr lang="en-ZA" sz="2400" i="1" smtClean="0"/>
              <a:t>IBM SYSTEMS JOURNAL, 38</a:t>
            </a:r>
            <a:r>
              <a:rPr lang="en-ZA" sz="2400" smtClean="0"/>
              <a:t>(4).</a:t>
            </a:r>
            <a:endParaRPr lang="en-US" sz="2400" smtClean="0"/>
          </a:p>
          <a:p>
            <a:pPr eaLnBrk="1" hangingPunct="1"/>
            <a:r>
              <a:rPr lang="en-ZA" sz="2400" smtClean="0"/>
              <a:t>Luz, M.-M. B. (2006, 10 24). Meeting browsing.</a:t>
            </a:r>
            <a:endParaRPr lang="en-US" sz="2400" smtClean="0"/>
          </a:p>
          <a:p>
            <a:pPr eaLnBrk="1" hangingPunct="1"/>
            <a:r>
              <a:rPr lang="en-ZA" sz="2400" smtClean="0"/>
              <a:t>Mahangu, A. (2010). </a:t>
            </a:r>
            <a:r>
              <a:rPr lang="en-ZA" sz="2400" i="1" smtClean="0"/>
              <a:t>Minutes Management System.</a:t>
            </a:r>
            <a:r>
              <a:rPr lang="en-ZA" sz="2400" smtClean="0"/>
              <a:t> Cape Town: University of the Western Cape.</a:t>
            </a:r>
            <a:endParaRPr lang="en-US" sz="2400" smtClean="0"/>
          </a:p>
          <a:p>
            <a:pPr eaLnBrk="1" hangingPunct="1"/>
            <a:r>
              <a:rPr lang="en-ZA" sz="2400" smtClean="0"/>
              <a:t>Marc, P. ( 2001, October ). Digital Natives Digital Immigrants. </a:t>
            </a:r>
            <a:r>
              <a:rPr lang="en-ZA" sz="2400" i="1" smtClean="0"/>
              <a:t>Vol. 9 </a:t>
            </a:r>
            <a:r>
              <a:rPr lang="en-ZA" sz="2400" smtClean="0"/>
              <a:t>( No. 5).</a:t>
            </a:r>
            <a:endParaRPr lang="en-US" sz="2400" i="1" smtClean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T1">
  <a:themeElements>
    <a:clrScheme name="Expedition 2">
      <a:dk1>
        <a:srgbClr val="000000"/>
      </a:dk1>
      <a:lt1>
        <a:srgbClr val="FFFFFF"/>
      </a:lt1>
      <a:dk2>
        <a:srgbClr val="482400"/>
      </a:dk2>
      <a:lt2>
        <a:srgbClr val="808080"/>
      </a:lt2>
      <a:accent1>
        <a:srgbClr val="DFD6C3"/>
      </a:accent1>
      <a:accent2>
        <a:srgbClr val="D69B80"/>
      </a:accent2>
      <a:accent3>
        <a:srgbClr val="FFFFFF"/>
      </a:accent3>
      <a:accent4>
        <a:srgbClr val="000000"/>
      </a:accent4>
      <a:accent5>
        <a:srgbClr val="ECE8DE"/>
      </a:accent5>
      <a:accent6>
        <a:srgbClr val="C28C73"/>
      </a:accent6>
      <a:hlink>
        <a:srgbClr val="993300"/>
      </a:hlink>
      <a:folHlink>
        <a:srgbClr val="666600"/>
      </a:folHlink>
    </a:clrScheme>
    <a:fontScheme name="Expedi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xpedition 1">
        <a:dk1>
          <a:srgbClr val="000000"/>
        </a:dk1>
        <a:lt1>
          <a:srgbClr val="A7947B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D0C8B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xpedition 2">
        <a:dk1>
          <a:srgbClr val="000000"/>
        </a:dk1>
        <a:lt1>
          <a:srgbClr val="FFFFFF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FFFFF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xpeditio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xpedition 4">
        <a:dk1>
          <a:srgbClr val="000000"/>
        </a:dk1>
        <a:lt1>
          <a:srgbClr val="9D7643"/>
        </a:lt1>
        <a:dk2>
          <a:srgbClr val="FFFFFF"/>
        </a:dk2>
        <a:lt2>
          <a:srgbClr val="554025"/>
        </a:lt2>
        <a:accent1>
          <a:srgbClr val="CAA966"/>
        </a:accent1>
        <a:accent2>
          <a:srgbClr val="8488AC"/>
        </a:accent2>
        <a:accent3>
          <a:srgbClr val="CCBDB0"/>
        </a:accent3>
        <a:accent4>
          <a:srgbClr val="000000"/>
        </a:accent4>
        <a:accent5>
          <a:srgbClr val="E1D1B8"/>
        </a:accent5>
        <a:accent6>
          <a:srgbClr val="777B9B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PREST1</Template>
  <TotalTime>232</TotalTime>
  <Words>476</Words>
  <Application>Microsoft Office PowerPoint</Application>
  <PresentationFormat>Custom</PresentationFormat>
  <Paragraphs>122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PREST1</vt:lpstr>
      <vt:lpstr>NOTEPHONES   SYSTEM  </vt:lpstr>
      <vt:lpstr>Overview</vt:lpstr>
      <vt:lpstr>User requirements</vt:lpstr>
      <vt:lpstr>Analysis of user requirements </vt:lpstr>
      <vt:lpstr>Tools to be used</vt:lpstr>
      <vt:lpstr>Limitations </vt:lpstr>
      <vt:lpstr>Conclusion</vt:lpstr>
      <vt:lpstr>                Project Plan </vt:lpstr>
      <vt:lpstr>Reference </vt:lpstr>
      <vt:lpstr>QUESTIONS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NOTEPHONES   SYSTEM</dc:title>
  <dc:creator>Allaign</dc:creator>
  <cp:lastModifiedBy>Allaign</cp:lastModifiedBy>
  <cp:revision>37</cp:revision>
  <cp:lastPrinted>1601-01-01T00:00:00Z</cp:lastPrinted>
  <dcterms:created xsi:type="dcterms:W3CDTF">2012-04-02T10:32:28Z</dcterms:created>
  <dcterms:modified xsi:type="dcterms:W3CDTF">2012-04-04T09:01:49Z</dcterms:modified>
</cp:coreProperties>
</file>